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60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3" autoAdjust="0"/>
    <p:restoredTop sz="93691" autoAdjust="0"/>
  </p:normalViewPr>
  <p:slideViewPr>
    <p:cSldViewPr snapToGrid="0">
      <p:cViewPr varScale="1">
        <p:scale>
          <a:sx n="91" d="100"/>
          <a:sy n="91" d="100"/>
        </p:scale>
        <p:origin x="4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jpg>
</file>

<file path=ppt/media/image11.PNG>
</file>

<file path=ppt/media/image12.jpg>
</file>

<file path=ppt/media/image13.PNG>
</file>

<file path=ppt/media/image2.jpe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0B4475-67F7-409A-85A1-2200FD0404B5}" type="datetimeFigureOut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5DAF95-F1C9-44ED-8254-0DCBC3CA199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7407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活動日時は火曜日と木曜日の週二回で、場所は松陰会館２階です。入部お待ちしています。プログラミング部の発表でした。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5DAF95-F1C9-44ED-8254-0DCBC3CA1993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0891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59F065-A3A8-4052-8099-A7D1D164443E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7698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B02E-0738-4D55-8074-B95A41AC81B2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353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5CE6A-ABB7-46A7-8F22-EAE728120AB7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7528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5878D-89D8-4455-995C-849209B93B3D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8151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DEFE0-C571-4B55-8D2D-B1D66125B8D8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6618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9F366-BDE6-4449-93F5-9FF8283D56A0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6490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B99FB-AA3C-4382-8899-3C4BFCD1E9FA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9887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C29EB-0E14-4409-B889-5F66846EB3D3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9385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8296C-B589-4E54-8AB9-C9731D6A8732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302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DB34A56-CA2E-4710-8F1E-F68E9ED33B6A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6146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FC2EA-89B7-4B9F-BECA-4745D2053CD9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5914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1E74838-6ACB-4E77-B57B-01DDD405CCB8}" type="datetime1">
              <a:rPr kumimoji="1" lang="ja-JP" altLang="en-US" smtClean="0"/>
              <a:t>2022/4/3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3CDC732-914F-4E6D-B8EF-067DCF4788C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0692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jp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hyperlink" Target="https://atcoder.jp/?lang=j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AB2140C-C63B-4D11-B7D1-1EE8B22D56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8" name="オーディオ 7">
            <a:hlinkClick r:id="" action="ppaction://media"/>
            <a:extLst>
              <a:ext uri="{FF2B5EF4-FFF2-40B4-BE49-F238E27FC236}">
                <a16:creationId xmlns:a16="http://schemas.microsoft.com/office/drawing/2014/main" id="{C6F6CCBB-9A4E-40BA-A0FB-76E252F5F2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30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19"/>
    </mc:Choice>
    <mc:Fallback>
      <p:transition spd="slow" advTm="4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A1073C-FFB7-43E3-AD33-12659DA99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どんな部活？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6ED3875-F6F8-45E1-9F4F-2BE6BD7FE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65193"/>
            <a:ext cx="9872662" cy="44912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3600" dirty="0"/>
              <a:t>総員約</a:t>
            </a:r>
            <a:r>
              <a:rPr lang="en-US" altLang="ja-JP" sz="3600" dirty="0"/>
              <a:t>30</a:t>
            </a:r>
            <a:r>
              <a:rPr lang="ja-JP" altLang="en-US" sz="3600" dirty="0"/>
              <a:t>人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600" dirty="0"/>
              <a:t>・プログラミングをして何かを作る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600" dirty="0"/>
              <a:t>・コンテストなどに参加する</a:t>
            </a:r>
            <a:endParaRPr lang="en-US" altLang="ja-JP" sz="3600" dirty="0"/>
          </a:p>
          <a:p>
            <a:pPr marL="0" indent="0">
              <a:buNone/>
            </a:pPr>
            <a:r>
              <a:rPr lang="ja-JP" altLang="en-US" sz="3600" dirty="0"/>
              <a:t>などなど</a:t>
            </a:r>
            <a:endParaRPr lang="en-US" altLang="ja-JP" sz="3600" dirty="0"/>
          </a:p>
          <a:p>
            <a:pPr marL="0" indent="0">
              <a:buNone/>
            </a:pPr>
            <a:endParaRPr lang="en-US" altLang="ja-JP" sz="3600" dirty="0"/>
          </a:p>
          <a:p>
            <a:pPr marL="0" indent="0">
              <a:buNone/>
            </a:pPr>
            <a:endParaRPr lang="en-US" altLang="ja-JP" sz="3600" dirty="0"/>
          </a:p>
          <a:p>
            <a:pPr marL="0" indent="0">
              <a:buNone/>
            </a:pPr>
            <a:endParaRPr lang="en-US" altLang="ja-JP" sz="3600" dirty="0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F2B21AB7-19A8-4E18-B444-5147FEC8C0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6155" y="3831693"/>
            <a:ext cx="3920577" cy="2714999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05F299B-D2BD-4029-B91F-866C847508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1221" y="3958427"/>
            <a:ext cx="2758144" cy="2068608"/>
          </a:xfrm>
          <a:prstGeom prst="rect">
            <a:avLst/>
          </a:prstGeom>
        </p:spPr>
      </p:pic>
      <p:pic>
        <p:nvPicPr>
          <p:cNvPr id="6" name="オーディオ 5">
            <a:hlinkClick r:id="" action="ppaction://media"/>
            <a:extLst>
              <a:ext uri="{FF2B5EF4-FFF2-40B4-BE49-F238E27FC236}">
                <a16:creationId xmlns:a16="http://schemas.microsoft.com/office/drawing/2014/main" id="{2F4E5659-7B3F-474F-8E8C-C8098E29C6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62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18"/>
    </mc:Choice>
    <mc:Fallback xmlns="">
      <p:transition spd="slow" advTm="91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190F0B-2469-42D7-B005-A5225D007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活動内容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F59F878-A04B-4113-8C16-053B878DF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546" y="1850007"/>
            <a:ext cx="8183453" cy="50079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4000" dirty="0"/>
              <a:t>・</a:t>
            </a:r>
            <a:r>
              <a:rPr kumimoji="1" lang="ja-JP" altLang="en-US" sz="4000" b="1" u="sng" dirty="0"/>
              <a:t>高専プロコンへの参加</a:t>
            </a:r>
            <a:endParaRPr lang="en-US" altLang="ja-JP" sz="4000" b="1" u="sng" dirty="0"/>
          </a:p>
          <a:p>
            <a:pPr marL="0" indent="0">
              <a:buNone/>
            </a:pPr>
            <a:r>
              <a:rPr kumimoji="1" lang="ja-JP" altLang="en-US" sz="4000" dirty="0"/>
              <a:t>・パソコン甲子園への参加</a:t>
            </a:r>
            <a:endParaRPr kumimoji="1" lang="en-US" altLang="ja-JP" sz="4000" dirty="0"/>
          </a:p>
          <a:p>
            <a:pPr marL="0" indent="0">
              <a:buNone/>
            </a:pPr>
            <a:r>
              <a:rPr lang="ja-JP" altLang="en-US" sz="4000" dirty="0"/>
              <a:t>・部内プロコン</a:t>
            </a:r>
            <a:r>
              <a:rPr lang="en-US" altLang="ja-JP" sz="4000" dirty="0"/>
              <a:t>(</a:t>
            </a:r>
            <a:r>
              <a:rPr lang="ja-JP" altLang="en-US" sz="4000" dirty="0"/>
              <a:t>チーム開発</a:t>
            </a:r>
            <a:r>
              <a:rPr lang="en-US" altLang="ja-JP" sz="4000" dirty="0"/>
              <a:t>)</a:t>
            </a:r>
          </a:p>
          <a:p>
            <a:pPr marL="0" indent="0">
              <a:buNone/>
            </a:pPr>
            <a:r>
              <a:rPr lang="ja-JP" altLang="en-US" sz="4000" dirty="0"/>
              <a:t>・個人、複数人で開発</a:t>
            </a:r>
            <a:endParaRPr lang="en-US" altLang="ja-JP" sz="4000" dirty="0"/>
          </a:p>
          <a:p>
            <a:pPr marL="0" indent="0">
              <a:buNone/>
            </a:pPr>
            <a:r>
              <a:rPr lang="ja-JP" altLang="en-US" sz="4000" dirty="0"/>
              <a:t>・勉強会</a:t>
            </a:r>
            <a:endParaRPr kumimoji="1" lang="en-US" altLang="ja-JP" sz="4000" dirty="0"/>
          </a:p>
          <a:p>
            <a:pPr marL="0" indent="0">
              <a:buNone/>
            </a:pPr>
            <a:r>
              <a:rPr kumimoji="1" lang="ja-JP" altLang="en-US" sz="4000" dirty="0"/>
              <a:t>など</a:t>
            </a:r>
            <a:r>
              <a:rPr kumimoji="1" lang="en-US" altLang="ja-JP" sz="4000" dirty="0"/>
              <a:t>…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053B620-2180-4562-8D97-AF17F8792D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7787165" y="3031887"/>
            <a:ext cx="3996584" cy="299743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F542B325-3A52-42F4-855D-80A5C78B0859}"/>
              </a:ext>
            </a:extLst>
          </p:cNvPr>
          <p:cNvSpPr txBox="1"/>
          <p:nvPr/>
        </p:nvSpPr>
        <p:spPr>
          <a:xfrm>
            <a:off x="7743824" y="6029325"/>
            <a:ext cx="4039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▲　パソコン甲子園予選の様子</a:t>
            </a:r>
            <a:r>
              <a:rPr kumimoji="1" lang="en-US" altLang="ja-JP" dirty="0"/>
              <a:t>(</a:t>
            </a:r>
            <a:r>
              <a:rPr kumimoji="1" lang="ja-JP" altLang="en-US" dirty="0"/>
              <a:t>校内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17" name="オーディオ 16">
            <a:hlinkClick r:id="" action="ppaction://media"/>
            <a:extLst>
              <a:ext uri="{FF2B5EF4-FFF2-40B4-BE49-F238E27FC236}">
                <a16:creationId xmlns:a16="http://schemas.microsoft.com/office/drawing/2014/main" id="{BF15856C-ACE9-4F5D-8032-BDAC512796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88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950"/>
    </mc:Choice>
    <mc:Fallback xmlns="">
      <p:transition spd="slow" advTm="9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B7CB98-AD9B-4CF5-9321-E73C76129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活動の様子 </a:t>
            </a:r>
            <a:r>
              <a:rPr kumimoji="1" lang="en-US" altLang="ja-JP" dirty="0"/>
              <a:t>(2018</a:t>
            </a:r>
            <a:r>
              <a:rPr kumimoji="1" lang="ja-JP" altLang="en-US" dirty="0"/>
              <a:t>年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87D2645-8458-4431-A140-21451D3530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715" y="1797781"/>
            <a:ext cx="3388160" cy="226159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518D6C9E-623E-48DB-9C0B-A0922C2451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715" y="4309800"/>
            <a:ext cx="3388160" cy="2261597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865B3B3A-76D7-4531-A4C5-DF5A85883DD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830" y="1799192"/>
            <a:ext cx="3388160" cy="2258773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BC4C9BF4-CB22-4B39-8A0C-223961BF6B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830" y="4309800"/>
            <a:ext cx="3388160" cy="2256515"/>
          </a:xfrm>
          <a:prstGeom prst="rect">
            <a:avLst/>
          </a:prstGeom>
        </p:spPr>
      </p:pic>
      <p:pic>
        <p:nvPicPr>
          <p:cNvPr id="16" name="オーディオ 15">
            <a:hlinkClick r:id="" action="ppaction://media"/>
            <a:extLst>
              <a:ext uri="{FF2B5EF4-FFF2-40B4-BE49-F238E27FC236}">
                <a16:creationId xmlns:a16="http://schemas.microsoft.com/office/drawing/2014/main" id="{EB5ED5D5-A246-45B7-8354-BCE1BED38C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90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74"/>
    </mc:Choice>
    <mc:Fallback xmlns="">
      <p:transition spd="slow" advTm="3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5CB375-CF80-4A83-8599-04FC8ADC7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高専プロコンについて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9118BC5-9439-45D0-9B8F-9A1776D94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97805"/>
            <a:ext cx="10443142" cy="136331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ja-JP" altLang="en-US" sz="4000" dirty="0"/>
              <a:t>全国の高専生が</a:t>
            </a:r>
            <a:r>
              <a:rPr lang="ja-JP" altLang="en-US" sz="4000" u="sng" dirty="0"/>
              <a:t>アイデア</a:t>
            </a:r>
            <a:r>
              <a:rPr lang="ja-JP" altLang="en-US" sz="4000" dirty="0"/>
              <a:t>と</a:t>
            </a:r>
            <a:r>
              <a:rPr lang="ja-JP" altLang="en-US" sz="4000" u="sng" dirty="0"/>
              <a:t>実現力</a:t>
            </a:r>
            <a:r>
              <a:rPr lang="ja-JP" altLang="en-US" sz="4000" dirty="0"/>
              <a:t>を</a:t>
            </a:r>
            <a:endParaRPr lang="en-US" altLang="ja-JP" sz="4000" dirty="0"/>
          </a:p>
          <a:p>
            <a:pPr marL="0" indent="0">
              <a:buNone/>
            </a:pPr>
            <a:r>
              <a:rPr lang="ja-JP" altLang="en-US" sz="4000" dirty="0"/>
              <a:t>課題・自由・競技の部門別で競うコンテスト</a:t>
            </a:r>
            <a:endParaRPr lang="en-US" altLang="ja-JP" sz="4000" dirty="0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8F9DDEFE-3DBF-494B-AB21-0FBFFA6DD6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19" r="25373" b="919"/>
          <a:stretch/>
        </p:blipFill>
        <p:spPr>
          <a:xfrm>
            <a:off x="8149594" y="3429001"/>
            <a:ext cx="3738976" cy="2804230"/>
          </a:xfrm>
          <a:prstGeom prst="rect">
            <a:avLst/>
          </a:prstGeom>
        </p:spPr>
      </p:pic>
      <p:pic>
        <p:nvPicPr>
          <p:cNvPr id="5" name="図 4" descr="屋内, テーブル, 座る, キッチン が含まれている画像&#10;&#10;自動的に生成された説明">
            <a:extLst>
              <a:ext uri="{FF2B5EF4-FFF2-40B4-BE49-F238E27FC236}">
                <a16:creationId xmlns:a16="http://schemas.microsoft.com/office/drawing/2014/main" id="{105D53E5-8879-4AD0-8CC3-BEFA038734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146" y="3429000"/>
            <a:ext cx="3738975" cy="2804231"/>
          </a:xfrm>
          <a:prstGeom prst="rect">
            <a:avLst/>
          </a:prstGeom>
        </p:spPr>
      </p:pic>
      <p:pic>
        <p:nvPicPr>
          <p:cNvPr id="7" name="図 6" descr="モニター, 画面, 表示, 電話 が含まれている画像&#10;&#10;自動的に生成された説明">
            <a:extLst>
              <a:ext uri="{FF2B5EF4-FFF2-40B4-BE49-F238E27FC236}">
                <a16:creationId xmlns:a16="http://schemas.microsoft.com/office/drawing/2014/main" id="{41D961C3-A48C-470F-BF0F-31518A57AE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84" y="3429001"/>
            <a:ext cx="3542189" cy="2804232"/>
          </a:xfrm>
          <a:prstGeom prst="rect">
            <a:avLst/>
          </a:prstGeom>
        </p:spPr>
      </p:pic>
      <p:pic>
        <p:nvPicPr>
          <p:cNvPr id="12" name="オーディオ 11">
            <a:hlinkClick r:id="" action="ppaction://media"/>
            <a:extLst>
              <a:ext uri="{FF2B5EF4-FFF2-40B4-BE49-F238E27FC236}">
                <a16:creationId xmlns:a16="http://schemas.microsoft.com/office/drawing/2014/main" id="{6B8396DC-9FD5-40C2-9D07-A103B59980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710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12"/>
    </mc:Choice>
    <mc:Fallback xmlns="">
      <p:transition spd="slow" advTm="9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85CB375-CF80-4A83-8599-04FC8ADC7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PCK(</a:t>
            </a:r>
            <a:r>
              <a:rPr lang="ja-JP" altLang="en-US" dirty="0"/>
              <a:t>パソコン甲子園</a:t>
            </a:r>
            <a:r>
              <a:rPr lang="en-US" altLang="ja-JP" dirty="0"/>
              <a:t>)</a:t>
            </a:r>
            <a:r>
              <a:rPr lang="ja-JP" altLang="en-US" dirty="0"/>
              <a:t>について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9118BC5-9439-45D0-9B8F-9A1776D941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8307" y="1926086"/>
            <a:ext cx="10443142" cy="39603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4000" dirty="0"/>
              <a:t>競技プログラミングなどの大会</a:t>
            </a:r>
            <a:endParaRPr lang="en-US" altLang="ja-JP" sz="4000" dirty="0"/>
          </a:p>
          <a:p>
            <a:pPr marL="0" indent="0">
              <a:buNone/>
            </a:pPr>
            <a:r>
              <a:rPr lang="ja-JP" altLang="en-US" sz="4000" dirty="0"/>
              <a:t>１～３年生が</a:t>
            </a:r>
            <a:r>
              <a:rPr lang="en-US" altLang="ja-JP" sz="4000" dirty="0"/>
              <a:t>2</a:t>
            </a:r>
            <a:r>
              <a:rPr lang="ja-JP" altLang="en-US" sz="4000" dirty="0"/>
              <a:t>人</a:t>
            </a:r>
            <a:r>
              <a:rPr lang="en-US" altLang="ja-JP" sz="4000" dirty="0"/>
              <a:t>1</a:t>
            </a:r>
            <a:r>
              <a:rPr lang="ja-JP" altLang="en-US" sz="4000" dirty="0"/>
              <a:t>組で参加</a:t>
            </a:r>
            <a:endParaRPr lang="en-US" altLang="ja-JP" sz="4000" dirty="0"/>
          </a:p>
          <a:p>
            <a:pPr marL="0" indent="0">
              <a:buNone/>
            </a:pPr>
            <a:r>
              <a:rPr lang="en-US" altLang="ja-JP" sz="2400" dirty="0"/>
              <a:t>※</a:t>
            </a:r>
            <a:r>
              <a:rPr lang="ja-JP" altLang="en-US" sz="2400" dirty="0"/>
              <a:t>競技プログラミング　→　与えられた問題をプログラミングで解く競技</a:t>
            </a:r>
            <a:endParaRPr lang="en-US" altLang="ja-JP" sz="2400" dirty="0"/>
          </a:p>
          <a:p>
            <a:pPr marL="0" indent="0">
              <a:buNone/>
            </a:pPr>
            <a:r>
              <a:rPr lang="ja-JP" altLang="en-US" sz="4000" dirty="0"/>
              <a:t>競技プログラミングに興味がある方</a:t>
            </a:r>
            <a:endParaRPr lang="en-US" altLang="ja-JP" sz="4000" dirty="0"/>
          </a:p>
          <a:p>
            <a:pPr marL="0" indent="0">
              <a:buNone/>
            </a:pPr>
            <a:r>
              <a:rPr lang="ja-JP" altLang="en-US" sz="4000" dirty="0"/>
              <a:t>→　</a:t>
            </a:r>
            <a:r>
              <a:rPr lang="en-US" altLang="ja-JP" sz="4000" dirty="0" err="1"/>
              <a:t>AtCoder</a:t>
            </a:r>
            <a:r>
              <a:rPr lang="ja-JP" altLang="en-US" sz="4000" dirty="0"/>
              <a:t>で検索！</a:t>
            </a:r>
            <a:r>
              <a:rPr lang="en-US" altLang="ja-JP" sz="4000" dirty="0"/>
              <a:t>(</a:t>
            </a:r>
            <a:r>
              <a:rPr lang="en-US" altLang="ja-JP" sz="4000" dirty="0">
                <a:hlinkClick r:id="rId4"/>
              </a:rPr>
              <a:t>https://atcoder.jp/?lang=ja</a:t>
            </a:r>
            <a:r>
              <a:rPr lang="en-US" altLang="ja-JP" sz="4000" dirty="0"/>
              <a:t>)</a:t>
            </a:r>
          </a:p>
          <a:p>
            <a:pPr marL="0" indent="0">
              <a:buNone/>
            </a:pPr>
            <a:endParaRPr lang="en-US" altLang="ja-JP" sz="4000" dirty="0"/>
          </a:p>
        </p:txBody>
      </p:sp>
      <p:pic>
        <p:nvPicPr>
          <p:cNvPr id="9" name="オーディオ 8">
            <a:hlinkClick r:id="" action="ppaction://media"/>
            <a:extLst>
              <a:ext uri="{FF2B5EF4-FFF2-40B4-BE49-F238E27FC236}">
                <a16:creationId xmlns:a16="http://schemas.microsoft.com/office/drawing/2014/main" id="{0BF654F6-DF6A-4805-8161-36266DAA67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71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49"/>
    </mc:Choice>
    <mc:Fallback xmlns="">
      <p:transition spd="slow" advTm="15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43850C-26C0-460B-9589-FEAE91B00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活動</a:t>
            </a:r>
            <a:r>
              <a:rPr lang="ja-JP" altLang="en-US" dirty="0"/>
              <a:t>日時・場所</a:t>
            </a:r>
            <a:endParaRPr kumimoji="1" lang="ja-JP" altLang="en-US" dirty="0"/>
          </a:p>
        </p:txBody>
      </p:sp>
      <p:sp>
        <p:nvSpPr>
          <p:cNvPr id="68" name="テキスト ボックス 67">
            <a:extLst>
              <a:ext uri="{FF2B5EF4-FFF2-40B4-BE49-F238E27FC236}">
                <a16:creationId xmlns:a16="http://schemas.microsoft.com/office/drawing/2014/main" id="{ABF7DE02-94EB-4DE4-94E0-F8CF5D578BF3}"/>
              </a:ext>
            </a:extLst>
          </p:cNvPr>
          <p:cNvSpPr txBox="1"/>
          <p:nvPr/>
        </p:nvSpPr>
        <p:spPr>
          <a:xfrm>
            <a:off x="5567129" y="3916080"/>
            <a:ext cx="673579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場所：松韻会館 </a:t>
            </a:r>
            <a:r>
              <a:rPr lang="en-US" altLang="ja-JP" sz="3600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ja-JP" altLang="en-US" sz="3600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階</a:t>
            </a:r>
            <a:r>
              <a:rPr lang="ja-JP" alt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第一共用室</a:t>
            </a:r>
            <a:endParaRPr lang="en-US" altLang="ja-JP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</a:t>
            </a:r>
            <a:r>
              <a:rPr lang="ja-JP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　</a:t>
            </a: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ja-JP" alt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購買・食堂のある建物</a:t>
            </a: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09E92F14-A826-4D02-A666-76EAB3D4E0CA}"/>
              </a:ext>
            </a:extLst>
          </p:cNvPr>
          <p:cNvGrpSpPr/>
          <p:nvPr/>
        </p:nvGrpSpPr>
        <p:grpSpPr>
          <a:xfrm>
            <a:off x="325326" y="1813991"/>
            <a:ext cx="5048460" cy="3405739"/>
            <a:chOff x="519583" y="1999018"/>
            <a:chExt cx="5436835" cy="3580374"/>
          </a:xfrm>
        </p:grpSpPr>
        <p:grpSp>
          <p:nvGrpSpPr>
            <p:cNvPr id="67" name="グループ化 66">
              <a:extLst>
                <a:ext uri="{FF2B5EF4-FFF2-40B4-BE49-F238E27FC236}">
                  <a16:creationId xmlns:a16="http://schemas.microsoft.com/office/drawing/2014/main" id="{53451275-161D-4F2E-ABAE-8F4342AD76C4}"/>
                </a:ext>
              </a:extLst>
            </p:cNvPr>
            <p:cNvGrpSpPr/>
            <p:nvPr/>
          </p:nvGrpSpPr>
          <p:grpSpPr>
            <a:xfrm>
              <a:off x="519583" y="1999018"/>
              <a:ext cx="5436835" cy="3580374"/>
              <a:chOff x="6193991" y="2084476"/>
              <a:chExt cx="5436835" cy="3580374"/>
            </a:xfrm>
          </p:grpSpPr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E860DC79-C5C7-4CFE-92CC-65F0D420E8DD}"/>
                  </a:ext>
                </a:extLst>
              </p:cNvPr>
              <p:cNvSpPr/>
              <p:nvPr/>
            </p:nvSpPr>
            <p:spPr>
              <a:xfrm>
                <a:off x="6193991" y="2084478"/>
                <a:ext cx="5436834" cy="354650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" name="正方形/長方形 7">
                <a:extLst>
                  <a:ext uri="{FF2B5EF4-FFF2-40B4-BE49-F238E27FC236}">
                    <a16:creationId xmlns:a16="http://schemas.microsoft.com/office/drawing/2014/main" id="{DFD28E22-45A4-413F-8688-6CDC6DAD33EC}"/>
                  </a:ext>
                </a:extLst>
              </p:cNvPr>
              <p:cNvSpPr/>
              <p:nvPr/>
            </p:nvSpPr>
            <p:spPr>
              <a:xfrm>
                <a:off x="6193992" y="4238714"/>
                <a:ext cx="5436834" cy="142613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0" name="正方形/長方形 9">
                <a:extLst>
                  <a:ext uri="{FF2B5EF4-FFF2-40B4-BE49-F238E27FC236}">
                    <a16:creationId xmlns:a16="http://schemas.microsoft.com/office/drawing/2014/main" id="{85ADECFD-2C2A-4579-A554-BF244BC412D7}"/>
                  </a:ext>
                </a:extLst>
              </p:cNvPr>
              <p:cNvSpPr/>
              <p:nvPr/>
            </p:nvSpPr>
            <p:spPr>
              <a:xfrm>
                <a:off x="6211083" y="2093721"/>
                <a:ext cx="1087024" cy="957127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正方形/長方形 10">
                <a:extLst>
                  <a:ext uri="{FF2B5EF4-FFF2-40B4-BE49-F238E27FC236}">
                    <a16:creationId xmlns:a16="http://schemas.microsoft.com/office/drawing/2014/main" id="{528AEE13-CAB2-4F33-A171-1AE83ABCF8F7}"/>
                  </a:ext>
                </a:extLst>
              </p:cNvPr>
              <p:cNvSpPr/>
              <p:nvPr/>
            </p:nvSpPr>
            <p:spPr>
              <a:xfrm>
                <a:off x="8238146" y="2093722"/>
                <a:ext cx="3392679" cy="133314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12" name="正方形/長方形 11">
                <a:extLst>
                  <a:ext uri="{FF2B5EF4-FFF2-40B4-BE49-F238E27FC236}">
                    <a16:creationId xmlns:a16="http://schemas.microsoft.com/office/drawing/2014/main" id="{EE8E1458-6BF3-4441-8C9C-A2955C532854}"/>
                  </a:ext>
                </a:extLst>
              </p:cNvPr>
              <p:cNvSpPr/>
              <p:nvPr/>
            </p:nvSpPr>
            <p:spPr>
              <a:xfrm>
                <a:off x="10169495" y="2084476"/>
                <a:ext cx="1461331" cy="2154238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" name="正方形/長方形 12">
                <a:extLst>
                  <a:ext uri="{FF2B5EF4-FFF2-40B4-BE49-F238E27FC236}">
                    <a16:creationId xmlns:a16="http://schemas.microsoft.com/office/drawing/2014/main" id="{A4761479-0D8E-4546-A488-A6B2A1B117A3}"/>
                  </a:ext>
                </a:extLst>
              </p:cNvPr>
              <p:cNvSpPr/>
              <p:nvPr/>
            </p:nvSpPr>
            <p:spPr>
              <a:xfrm>
                <a:off x="8631252" y="4238713"/>
                <a:ext cx="2999573" cy="1426135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15" name="直線コネクタ 14">
                <a:extLst>
                  <a:ext uri="{FF2B5EF4-FFF2-40B4-BE49-F238E27FC236}">
                    <a16:creationId xmlns:a16="http://schemas.microsoft.com/office/drawing/2014/main" id="{B03F58BA-5F6B-4CFE-B32B-BEF3309A9E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28987" y="3628922"/>
                <a:ext cx="909273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線コネクタ 20">
                <a:extLst>
                  <a:ext uri="{FF2B5EF4-FFF2-40B4-BE49-F238E27FC236}">
                    <a16:creationId xmlns:a16="http://schemas.microsoft.com/office/drawing/2014/main" id="{F1E6FF79-4C49-464E-B139-9E4BAC1BA8E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197552" y="3050849"/>
                <a:ext cx="0" cy="118786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コネクタ 27">
                <a:extLst>
                  <a:ext uri="{FF2B5EF4-FFF2-40B4-BE49-F238E27FC236}">
                    <a16:creationId xmlns:a16="http://schemas.microsoft.com/office/drawing/2014/main" id="{DFD63613-6E38-4EAC-AA49-A779CA5F321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46863" y="3050848"/>
                <a:ext cx="0" cy="118786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コネクタ 28">
                <a:extLst>
                  <a:ext uri="{FF2B5EF4-FFF2-40B4-BE49-F238E27FC236}">
                    <a16:creationId xmlns:a16="http://schemas.microsoft.com/office/drawing/2014/main" id="{E39B3DAF-101C-4B34-BFBB-E0A98CE26D7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888479" y="3050848"/>
                <a:ext cx="0" cy="118786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コネクタ 29">
                <a:extLst>
                  <a:ext uri="{FF2B5EF4-FFF2-40B4-BE49-F238E27FC236}">
                    <a16:creationId xmlns:a16="http://schemas.microsoft.com/office/drawing/2014/main" id="{2ABD95F1-1DC7-4991-A7E0-B0127EAAC61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54595" y="3034990"/>
                <a:ext cx="0" cy="118786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コネクタ 30">
                <a:extLst>
                  <a:ext uri="{FF2B5EF4-FFF2-40B4-BE49-F238E27FC236}">
                    <a16:creationId xmlns:a16="http://schemas.microsoft.com/office/drawing/2014/main" id="{1F6453F7-8246-4BC3-ADBF-C5DE7856C13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630681" y="3050848"/>
                <a:ext cx="0" cy="118786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コネクタ 32">
                <a:extLst>
                  <a:ext uri="{FF2B5EF4-FFF2-40B4-BE49-F238E27FC236}">
                    <a16:creationId xmlns:a16="http://schemas.microsoft.com/office/drawing/2014/main" id="{4131E30F-413E-4990-9A57-EDD3D2DEC20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315197" y="3628922"/>
                <a:ext cx="0" cy="60979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コネクタ 34">
                <a:extLst>
                  <a:ext uri="{FF2B5EF4-FFF2-40B4-BE49-F238E27FC236}">
                    <a16:creationId xmlns:a16="http://schemas.microsoft.com/office/drawing/2014/main" id="{12862AEF-1B13-4A23-AE5D-29123270643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438260" y="3644780"/>
                <a:ext cx="0" cy="57807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線コネクタ 40">
                <a:extLst>
                  <a:ext uri="{FF2B5EF4-FFF2-40B4-BE49-F238E27FC236}">
                    <a16:creationId xmlns:a16="http://schemas.microsoft.com/office/drawing/2014/main" id="{434A90F9-B013-4184-A50A-6A247CBC8CF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43529" y="3939612"/>
                <a:ext cx="994732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コネクタ 44">
                <a:extLst>
                  <a:ext uri="{FF2B5EF4-FFF2-40B4-BE49-F238E27FC236}">
                    <a16:creationId xmlns:a16="http://schemas.microsoft.com/office/drawing/2014/main" id="{7612FA35-91E2-4A42-8FBA-94D820D3317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43529" y="3358497"/>
                <a:ext cx="0" cy="58111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コネクタ 46">
                <a:extLst>
                  <a:ext uri="{FF2B5EF4-FFF2-40B4-BE49-F238E27FC236}">
                    <a16:creationId xmlns:a16="http://schemas.microsoft.com/office/drawing/2014/main" id="{1A454FDC-F23A-4A99-A12C-4E59DB813A2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43529" y="3358497"/>
                <a:ext cx="754023" cy="1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コネクタ 50">
                <a:extLst>
                  <a:ext uri="{FF2B5EF4-FFF2-40B4-BE49-F238E27FC236}">
                    <a16:creationId xmlns:a16="http://schemas.microsoft.com/office/drawing/2014/main" id="{C15F6F01-4E77-4371-BE81-2D1D2B6697A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528987" y="3628922"/>
                <a:ext cx="0" cy="60979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9" name="テキスト ボックス 68">
              <a:extLst>
                <a:ext uri="{FF2B5EF4-FFF2-40B4-BE49-F238E27FC236}">
                  <a16:creationId xmlns:a16="http://schemas.microsoft.com/office/drawing/2014/main" id="{94FDBF45-6B5D-4C36-8D3E-D52A46683D01}"/>
                </a:ext>
              </a:extLst>
            </p:cNvPr>
            <p:cNvSpPr txBox="1"/>
            <p:nvPr/>
          </p:nvSpPr>
          <p:spPr>
            <a:xfrm>
              <a:off x="1198545" y="4573934"/>
              <a:ext cx="11721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200" dirty="0"/>
                <a:t>省略</a:t>
              </a:r>
            </a:p>
          </p:txBody>
        </p:sp>
        <p:sp>
          <p:nvSpPr>
            <p:cNvPr id="70" name="テキスト ボックス 69">
              <a:extLst>
                <a:ext uri="{FF2B5EF4-FFF2-40B4-BE49-F238E27FC236}">
                  <a16:creationId xmlns:a16="http://schemas.microsoft.com/office/drawing/2014/main" id="{2A497D8E-CA9C-4E20-A046-BC33A7966020}"/>
                </a:ext>
              </a:extLst>
            </p:cNvPr>
            <p:cNvSpPr txBox="1"/>
            <p:nvPr/>
          </p:nvSpPr>
          <p:spPr>
            <a:xfrm>
              <a:off x="717847" y="2296957"/>
              <a:ext cx="8565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dirty="0"/>
                <a:t>トイレ</a:t>
              </a:r>
            </a:p>
          </p:txBody>
        </p:sp>
        <p:sp>
          <p:nvSpPr>
            <p:cNvPr id="71" name="テキスト ボックス 70">
              <a:extLst>
                <a:ext uri="{FF2B5EF4-FFF2-40B4-BE49-F238E27FC236}">
                  <a16:creationId xmlns:a16="http://schemas.microsoft.com/office/drawing/2014/main" id="{2334255C-505F-4737-9342-5334CB956CFF}"/>
                </a:ext>
              </a:extLst>
            </p:cNvPr>
            <p:cNvSpPr txBox="1"/>
            <p:nvPr/>
          </p:nvSpPr>
          <p:spPr>
            <a:xfrm>
              <a:off x="2563736" y="2418460"/>
              <a:ext cx="1982617" cy="485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2400" dirty="0"/>
                <a:t>第二共用室</a:t>
              </a:r>
            </a:p>
          </p:txBody>
        </p: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C3356D47-DA4C-4E25-8013-2084CFF9C752}"/>
                </a:ext>
              </a:extLst>
            </p:cNvPr>
            <p:cNvSpPr txBox="1"/>
            <p:nvPr/>
          </p:nvSpPr>
          <p:spPr>
            <a:xfrm>
              <a:off x="4454782" y="2197781"/>
              <a:ext cx="1469588" cy="873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ja-JP" altLang="en-US" sz="2400" dirty="0"/>
                <a:t>第三</a:t>
              </a:r>
              <a:endParaRPr kumimoji="1" lang="en-US" altLang="ja-JP" sz="2400" dirty="0"/>
            </a:p>
            <a:p>
              <a:pPr algn="ctr"/>
              <a:r>
                <a:rPr kumimoji="1" lang="ja-JP" altLang="en-US" sz="2400" dirty="0"/>
                <a:t>共用室</a:t>
              </a:r>
            </a:p>
          </p:txBody>
        </p:sp>
        <p:sp>
          <p:nvSpPr>
            <p:cNvPr id="73" name="テキスト ボックス 72">
              <a:extLst>
                <a:ext uri="{FF2B5EF4-FFF2-40B4-BE49-F238E27FC236}">
                  <a16:creationId xmlns:a16="http://schemas.microsoft.com/office/drawing/2014/main" id="{B23E821E-59AD-4B90-A277-B72F3BAA9245}"/>
                </a:ext>
              </a:extLst>
            </p:cNvPr>
            <p:cNvSpPr txBox="1"/>
            <p:nvPr/>
          </p:nvSpPr>
          <p:spPr>
            <a:xfrm>
              <a:off x="3302520" y="4552982"/>
              <a:ext cx="2385133" cy="550049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FF00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ja-JP" altLang="en-US" sz="2800" dirty="0"/>
                <a:t>第一共用室</a:t>
              </a:r>
            </a:p>
          </p:txBody>
        </p:sp>
      </p:grp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DF52680-8D9B-4663-BCD5-1EBCA09A4D2A}"/>
              </a:ext>
            </a:extLst>
          </p:cNvPr>
          <p:cNvSpPr txBox="1"/>
          <p:nvPr/>
        </p:nvSpPr>
        <p:spPr>
          <a:xfrm>
            <a:off x="1685823" y="5339347"/>
            <a:ext cx="999716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6600" dirty="0"/>
              <a:t>入部お待ちしています！</a:t>
            </a:r>
          </a:p>
        </p:txBody>
      </p:sp>
      <p:sp>
        <p:nvSpPr>
          <p:cNvPr id="32" name="コンテンツ プレースホルダー 2">
            <a:extLst>
              <a:ext uri="{FF2B5EF4-FFF2-40B4-BE49-F238E27FC236}">
                <a16:creationId xmlns:a16="http://schemas.microsoft.com/office/drawing/2014/main" id="{96A80DCC-D15B-4A9A-A888-3425E25C5D68}"/>
              </a:ext>
            </a:extLst>
          </p:cNvPr>
          <p:cNvSpPr txBox="1">
            <a:spLocks/>
          </p:cNvSpPr>
          <p:nvPr/>
        </p:nvSpPr>
        <p:spPr>
          <a:xfrm>
            <a:off x="5592711" y="2003059"/>
            <a:ext cx="6531221" cy="145075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kumimoji="1"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kumimoji="1"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ja-JP" altLang="en-US" sz="3600" dirty="0"/>
              <a:t>日時：</a:t>
            </a:r>
            <a:r>
              <a:rPr lang="ja-JP" altLang="en-US" sz="3600" dirty="0">
                <a:solidFill>
                  <a:srgbClr val="000000">
                    <a:lumMod val="75000"/>
                    <a:lumOff val="25000"/>
                  </a:srgbClr>
                </a:solidFill>
              </a:rPr>
              <a:t>毎週火・木曜日</a:t>
            </a:r>
            <a:endParaRPr lang="en-US" altLang="ja-JP" sz="3600" dirty="0">
              <a:solidFill>
                <a:srgbClr val="000000">
                  <a:lumMod val="75000"/>
                  <a:lumOff val="25000"/>
                </a:srgbClr>
              </a:solidFill>
            </a:endParaRPr>
          </a:p>
          <a:p>
            <a:pPr marL="0" indent="0">
              <a:buFont typeface="Calibri" panose="020F0502020204030204" pitchFamily="34" charset="0"/>
              <a:buNone/>
            </a:pPr>
            <a:r>
              <a:rPr lang="ja-JP" altLang="en-US" sz="3600" dirty="0">
                <a:solidFill>
                  <a:srgbClr val="000000">
                    <a:lumMod val="75000"/>
                    <a:lumOff val="25000"/>
                  </a:srgbClr>
                </a:solidFill>
              </a:rPr>
              <a:t>　　　　</a:t>
            </a:r>
            <a:r>
              <a:rPr lang="en-US" altLang="ja-JP" sz="3600" dirty="0">
                <a:solidFill>
                  <a:srgbClr val="000000">
                    <a:lumMod val="75000"/>
                    <a:lumOff val="25000"/>
                  </a:srgbClr>
                </a:solidFill>
              </a:rPr>
              <a:t>16:00</a:t>
            </a:r>
            <a:r>
              <a:rPr lang="ja-JP" altLang="en-US" sz="3600" dirty="0">
                <a:solidFill>
                  <a:srgbClr val="000000">
                    <a:lumMod val="75000"/>
                    <a:lumOff val="25000"/>
                  </a:srgbClr>
                </a:solidFill>
              </a:rPr>
              <a:t>～</a:t>
            </a:r>
            <a:r>
              <a:rPr lang="en-US" altLang="ja-JP" sz="3600" dirty="0">
                <a:solidFill>
                  <a:srgbClr val="000000">
                    <a:lumMod val="75000"/>
                    <a:lumOff val="25000"/>
                  </a:srgbClr>
                </a:solidFill>
              </a:rPr>
              <a:t>18:30</a:t>
            </a:r>
          </a:p>
        </p:txBody>
      </p:sp>
      <p:pic>
        <p:nvPicPr>
          <p:cNvPr id="9" name="オーディオ 8">
            <a:hlinkClick r:id="" action="ppaction://media"/>
            <a:extLst>
              <a:ext uri="{FF2B5EF4-FFF2-40B4-BE49-F238E27FC236}">
                <a16:creationId xmlns:a16="http://schemas.microsoft.com/office/drawing/2014/main" id="{164F71A9-53BA-4FEE-B15C-666C5AF729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963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19"/>
    </mc:Choice>
    <mc:Fallback>
      <p:transition spd="slow" advTm="9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レトロスペクト">
  <a:themeElements>
    <a:clrScheme name="レトロスペクト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レトロスペク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3229</TotalTime>
  <Words>225</Words>
  <Application>Microsoft Office PowerPoint</Application>
  <PresentationFormat>ワイド画面</PresentationFormat>
  <Paragraphs>38</Paragraphs>
  <Slides>7</Slides>
  <Notes>1</Notes>
  <HiddenSlides>0</HiddenSlides>
  <MMClips>7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游ゴシック</vt:lpstr>
      <vt:lpstr>Calibri</vt:lpstr>
      <vt:lpstr>Calibri Light</vt:lpstr>
      <vt:lpstr>レトロスペクト</vt:lpstr>
      <vt:lpstr>PowerPoint プレゼンテーション</vt:lpstr>
      <vt:lpstr>どんな部活？</vt:lpstr>
      <vt:lpstr>活動内容</vt:lpstr>
      <vt:lpstr>活動の様子 (2018年)</vt:lpstr>
      <vt:lpstr>高専プロコンについて</vt:lpstr>
      <vt:lpstr>PCK(パソコン甲子園)について</vt:lpstr>
      <vt:lpstr>活動日時・場所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s1701015@sendai.kosen-ac.jp</dc:creator>
  <cp:lastModifiedBy>Momma Takuma</cp:lastModifiedBy>
  <cp:revision>70</cp:revision>
  <dcterms:created xsi:type="dcterms:W3CDTF">2019-03-28T12:56:55Z</dcterms:created>
  <dcterms:modified xsi:type="dcterms:W3CDTF">2022-04-03T02:43:42Z</dcterms:modified>
</cp:coreProperties>
</file>

<file path=docProps/thumbnail.jpeg>
</file>